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24" r:id="rId3"/>
    <p:sldId id="257" r:id="rId4"/>
    <p:sldId id="279" r:id="rId5"/>
    <p:sldId id="280" r:id="rId6"/>
    <p:sldId id="259" r:id="rId7"/>
    <p:sldId id="323" r:id="rId8"/>
    <p:sldId id="317" r:id="rId9"/>
    <p:sldId id="262" r:id="rId10"/>
    <p:sldId id="261" r:id="rId11"/>
    <p:sldId id="321" r:id="rId12"/>
    <p:sldId id="316" r:id="rId13"/>
    <p:sldId id="322" r:id="rId14"/>
    <p:sldId id="260" r:id="rId15"/>
    <p:sldId id="263" r:id="rId16"/>
    <p:sldId id="268" r:id="rId17"/>
    <p:sldId id="269" r:id="rId18"/>
    <p:sldId id="264" r:id="rId19"/>
    <p:sldId id="265" r:id="rId20"/>
    <p:sldId id="31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58"/>
  </p:normalViewPr>
  <p:slideViewPr>
    <p:cSldViewPr snapToGrid="0">
      <p:cViewPr varScale="1">
        <p:scale>
          <a:sx n="79" d="100"/>
          <a:sy n="79" d="100"/>
        </p:scale>
        <p:origin x="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9853B-FDDF-4A9F-95EB-233302509635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3EE6BE6-B271-473A-8DB5-FA5015E6B81E}">
      <dgm:prSet custT="1"/>
      <dgm:spPr/>
      <dgm:t>
        <a:bodyPr/>
        <a:lstStyle/>
        <a:p>
          <a:pPr rtl="0"/>
          <a:r>
            <a:rPr lang="en-US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meals</a:t>
          </a:r>
        </a:p>
      </dgm:t>
    </dgm:pt>
    <dgm:pt modelId="{81153D4A-4FD5-4278-8836-F9B00235C53C}" type="parTrans" cxnId="{CBF79634-3D6E-44A6-92EA-1E84FA16E1B6}">
      <dgm:prSet/>
      <dgm:spPr/>
      <dgm:t>
        <a:bodyPr/>
        <a:lstStyle/>
        <a:p>
          <a:endParaRPr lang="en-US"/>
        </a:p>
      </dgm:t>
    </dgm:pt>
    <dgm:pt modelId="{5E3943F3-2170-4DBA-AC10-3A276E00D6A7}" type="sibTrans" cxnId="{CBF79634-3D6E-44A6-92EA-1E84FA16E1B6}">
      <dgm:prSet/>
      <dgm:spPr/>
      <dgm:t>
        <a:bodyPr/>
        <a:lstStyle/>
        <a:p>
          <a:endParaRPr lang="en-US"/>
        </a:p>
      </dgm:t>
    </dgm:pt>
    <dgm:pt modelId="{AC8C5739-CE38-4969-A95D-90FCF42544A2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Hygiene packets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8215B-7014-404C-AD8D-48E8450D7500}" type="parTrans" cxnId="{41726B12-6AD2-4A19-82ED-43793D941EC4}">
      <dgm:prSet/>
      <dgm:spPr/>
      <dgm:t>
        <a:bodyPr/>
        <a:lstStyle/>
        <a:p>
          <a:endParaRPr lang="en-US"/>
        </a:p>
      </dgm:t>
    </dgm:pt>
    <dgm:pt modelId="{A4CB8097-4DB3-4171-86FE-7B19EE0540BE}" type="sibTrans" cxnId="{41726B12-6AD2-4A19-82ED-43793D941EC4}">
      <dgm:prSet/>
      <dgm:spPr/>
      <dgm:t>
        <a:bodyPr/>
        <a:lstStyle/>
        <a:p>
          <a:endParaRPr lang="en-US"/>
        </a:p>
      </dgm:t>
    </dgm:pt>
    <dgm:pt modelId="{5801D002-C6E6-4341-ABD0-B4C53A9AD024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clothing/Uniforms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8DB68-A831-420C-8D5A-87C6B15962F3}" type="parTrans" cxnId="{306EA5C4-D541-4471-8865-F03CC9BF973F}">
      <dgm:prSet/>
      <dgm:spPr/>
      <dgm:t>
        <a:bodyPr/>
        <a:lstStyle/>
        <a:p>
          <a:endParaRPr lang="en-US"/>
        </a:p>
      </dgm:t>
    </dgm:pt>
    <dgm:pt modelId="{02D5FD1F-3999-43AA-8BFA-207E27C3EB2B}" type="sibTrans" cxnId="{306EA5C4-D541-4471-8865-F03CC9BF973F}">
      <dgm:prSet/>
      <dgm:spPr/>
      <dgm:t>
        <a:bodyPr/>
        <a:lstStyle/>
        <a:p>
          <a:endParaRPr lang="en-US"/>
        </a:p>
      </dgm:t>
    </dgm:pt>
    <dgm:pt modelId="{48CE9495-0438-4828-AC39-4B871FAB621F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Transportation Resources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C47AE-7789-488F-9B37-E01B7A761E3F}" type="parTrans" cxnId="{334B98F2-04E7-4E94-920A-1506A8BF894D}">
      <dgm:prSet/>
      <dgm:spPr/>
      <dgm:t>
        <a:bodyPr/>
        <a:lstStyle/>
        <a:p>
          <a:endParaRPr lang="en-US"/>
        </a:p>
      </dgm:t>
    </dgm:pt>
    <dgm:pt modelId="{3AF0B27E-B382-4A68-8FC4-1E74E3A6123B}" type="sibTrans" cxnId="{334B98F2-04E7-4E94-920A-1506A8BF894D}">
      <dgm:prSet/>
      <dgm:spPr/>
      <dgm:t>
        <a:bodyPr/>
        <a:lstStyle/>
        <a:p>
          <a:endParaRPr lang="en-US"/>
        </a:p>
      </dgm:t>
    </dgm:pt>
    <dgm:pt modelId="{578926D0-B8F9-4CD5-978A-F40CCE97AAF8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fees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70325-0A28-4BB2-BA37-9B34067BE77E}" type="parTrans" cxnId="{D864D490-DBF5-4357-8832-D2DD3E5F5593}">
      <dgm:prSet/>
      <dgm:spPr/>
      <dgm:t>
        <a:bodyPr/>
        <a:lstStyle/>
        <a:p>
          <a:endParaRPr lang="en-US"/>
        </a:p>
      </dgm:t>
    </dgm:pt>
    <dgm:pt modelId="{89AC86DD-4A5B-43A3-83CD-CCD298EF4114}" type="sibTrans" cxnId="{D864D490-DBF5-4357-8832-D2DD3E5F5593}">
      <dgm:prSet/>
      <dgm:spPr/>
      <dgm:t>
        <a:bodyPr/>
        <a:lstStyle/>
        <a:p>
          <a:endParaRPr lang="en-US"/>
        </a:p>
      </dgm:t>
    </dgm:pt>
    <dgm:pt modelId="{8790529F-1C5E-427F-9342-A4DA19DC9D4C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Birth certificates, immunizations and/or records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E614E-0796-460E-B8B9-09843487DD5B}" type="parTrans" cxnId="{5F8DA51F-4353-4C9A-8084-A5618B8D1E18}">
      <dgm:prSet/>
      <dgm:spPr/>
      <dgm:t>
        <a:bodyPr/>
        <a:lstStyle/>
        <a:p>
          <a:endParaRPr lang="en-US"/>
        </a:p>
      </dgm:t>
    </dgm:pt>
    <dgm:pt modelId="{26140803-F8B9-47D1-8481-E427D35BD614}" type="sibTrans" cxnId="{5F8DA51F-4353-4C9A-8084-A5618B8D1E18}">
      <dgm:prSet/>
      <dgm:spPr/>
      <dgm:t>
        <a:bodyPr/>
        <a:lstStyle/>
        <a:p>
          <a:endParaRPr lang="en-US"/>
        </a:p>
      </dgm:t>
    </dgm:pt>
    <dgm:pt modelId="{4F5B7883-A889-44D1-8B71-1F41EF8E4016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Athletic fees and equipment required to participate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392A0-4871-4472-851A-B1E7FBBDA759}" type="parTrans" cxnId="{B469071D-4D5E-45F3-B61A-87BCB75ED421}">
      <dgm:prSet/>
      <dgm:spPr/>
      <dgm:t>
        <a:bodyPr/>
        <a:lstStyle/>
        <a:p>
          <a:endParaRPr lang="en-US"/>
        </a:p>
      </dgm:t>
    </dgm:pt>
    <dgm:pt modelId="{8D685587-7446-44D7-994B-4696826614B2}" type="sibTrans" cxnId="{B469071D-4D5E-45F3-B61A-87BCB75ED421}">
      <dgm:prSet/>
      <dgm:spPr/>
      <dgm:t>
        <a:bodyPr/>
        <a:lstStyle/>
        <a:p>
          <a:endParaRPr lang="en-US"/>
        </a:p>
      </dgm:t>
    </dgm:pt>
    <dgm:pt modelId="{A85EE56D-B6CD-464E-851D-55242585E722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supplies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A4716-14E3-4359-9D67-8E673CF97F24}" type="parTrans" cxnId="{22589D07-6921-4545-B912-E5FD6A5E9706}">
      <dgm:prSet/>
      <dgm:spPr/>
      <dgm:t>
        <a:bodyPr/>
        <a:lstStyle/>
        <a:p>
          <a:endParaRPr lang="en-US"/>
        </a:p>
      </dgm:t>
    </dgm:pt>
    <dgm:pt modelId="{3EA2F3BE-20D9-4478-A4EF-BD4668755119}" type="sibTrans" cxnId="{22589D07-6921-4545-B912-E5FD6A5E9706}">
      <dgm:prSet/>
      <dgm:spPr/>
      <dgm:t>
        <a:bodyPr/>
        <a:lstStyle/>
        <a:p>
          <a:endParaRPr lang="en-US"/>
        </a:p>
      </dgm:t>
    </dgm:pt>
    <dgm:pt modelId="{456B7F81-0843-495E-A466-5BFA28D2C4CB}">
      <dgm:prSet custT="1"/>
      <dgm:spPr/>
      <dgm:t>
        <a:bodyPr/>
        <a:lstStyle/>
        <a:p>
          <a:pPr rtl="0"/>
          <a:r>
            <a:rPr lang="en-US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Field trip cost support-case by case</a:t>
          </a:r>
        </a:p>
      </dgm:t>
    </dgm:pt>
    <dgm:pt modelId="{CF6841AB-F2C6-4DA6-9DF9-343E33F3C3C2}" type="parTrans" cxnId="{4E170C58-97B5-45C4-8800-D0727F8718AC}">
      <dgm:prSet/>
      <dgm:spPr/>
      <dgm:t>
        <a:bodyPr/>
        <a:lstStyle/>
        <a:p>
          <a:endParaRPr lang="en-US"/>
        </a:p>
      </dgm:t>
    </dgm:pt>
    <dgm:pt modelId="{A232BEC7-9A19-4E83-BF14-FEB124A22EB0}" type="sibTrans" cxnId="{4E170C58-97B5-45C4-8800-D0727F8718AC}">
      <dgm:prSet/>
      <dgm:spPr/>
      <dgm:t>
        <a:bodyPr/>
        <a:lstStyle/>
        <a:p>
          <a:endParaRPr lang="en-US"/>
        </a:p>
      </dgm:t>
    </dgm:pt>
    <dgm:pt modelId="{A9C30653-39A6-4D29-A1EA-02087EF42BD8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Tutoring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4206B-1942-40DD-AF0D-3A0B25DF3656}" type="parTrans" cxnId="{DD5EC387-7A2A-4042-8455-9C73ED3B69B8}">
      <dgm:prSet/>
      <dgm:spPr/>
      <dgm:t>
        <a:bodyPr/>
        <a:lstStyle/>
        <a:p>
          <a:endParaRPr lang="en-US"/>
        </a:p>
      </dgm:t>
    </dgm:pt>
    <dgm:pt modelId="{8148653E-60B1-4F09-A475-CC5B3BD73630}" type="sibTrans" cxnId="{DD5EC387-7A2A-4042-8455-9C73ED3B69B8}">
      <dgm:prSet/>
      <dgm:spPr/>
      <dgm:t>
        <a:bodyPr/>
        <a:lstStyle/>
        <a:p>
          <a:endParaRPr lang="en-US"/>
        </a:p>
      </dgm:t>
    </dgm:pt>
    <dgm:pt modelId="{61D10C69-CD6E-40DD-9146-FDB1D1F984F1}">
      <dgm:prSet custT="1"/>
      <dgm:spPr/>
      <dgm:t>
        <a:bodyPr/>
        <a:lstStyle/>
        <a:p>
          <a:pPr rtl="0"/>
          <a:r>
            <a:rPr lang="en-US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Cap and Gowns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DF615-5854-48D4-BCA6-396FA4C7AFED}" type="parTrans" cxnId="{90E59ED2-A0DB-4BCA-9716-6723657367B3}">
      <dgm:prSet/>
      <dgm:spPr/>
      <dgm:t>
        <a:bodyPr/>
        <a:lstStyle/>
        <a:p>
          <a:endParaRPr lang="en-US"/>
        </a:p>
      </dgm:t>
    </dgm:pt>
    <dgm:pt modelId="{F8D6261A-BD6B-4B1E-B6DE-1E8D05658FEF}" type="sibTrans" cxnId="{90E59ED2-A0DB-4BCA-9716-6723657367B3}">
      <dgm:prSet/>
      <dgm:spPr/>
      <dgm:t>
        <a:bodyPr/>
        <a:lstStyle/>
        <a:p>
          <a:endParaRPr lang="en-US"/>
        </a:p>
      </dgm:t>
    </dgm:pt>
    <dgm:pt modelId="{0FFBDEB0-D9C9-47FA-BA33-1E55BD604C32}" type="pres">
      <dgm:prSet presAssocID="{F059853B-FDDF-4A9F-95EB-233302509635}" presName="diagram" presStyleCnt="0">
        <dgm:presLayoutVars>
          <dgm:dir/>
          <dgm:resizeHandles val="exact"/>
        </dgm:presLayoutVars>
      </dgm:prSet>
      <dgm:spPr/>
    </dgm:pt>
    <dgm:pt modelId="{D22B5EA8-FB54-4659-A084-798B71F9BD55}" type="pres">
      <dgm:prSet presAssocID="{43EE6BE6-B271-473A-8DB5-FA5015E6B81E}" presName="node" presStyleLbl="node1" presStyleIdx="0" presStyleCnt="11">
        <dgm:presLayoutVars>
          <dgm:bulletEnabled val="1"/>
        </dgm:presLayoutVars>
      </dgm:prSet>
      <dgm:spPr/>
    </dgm:pt>
    <dgm:pt modelId="{F4965531-AB4D-47FD-9086-7BC9F4048CA5}" type="pres">
      <dgm:prSet presAssocID="{5E3943F3-2170-4DBA-AC10-3A276E00D6A7}" presName="sibTrans" presStyleCnt="0"/>
      <dgm:spPr/>
    </dgm:pt>
    <dgm:pt modelId="{6F8F10FC-65D5-4CDA-8D50-AB28B23BE6C2}" type="pres">
      <dgm:prSet presAssocID="{AC8C5739-CE38-4969-A95D-90FCF42544A2}" presName="node" presStyleLbl="node1" presStyleIdx="1" presStyleCnt="11">
        <dgm:presLayoutVars>
          <dgm:bulletEnabled val="1"/>
        </dgm:presLayoutVars>
      </dgm:prSet>
      <dgm:spPr/>
    </dgm:pt>
    <dgm:pt modelId="{14C8CF31-7704-4319-A2AF-BD18FDF84A5B}" type="pres">
      <dgm:prSet presAssocID="{A4CB8097-4DB3-4171-86FE-7B19EE0540BE}" presName="sibTrans" presStyleCnt="0"/>
      <dgm:spPr/>
    </dgm:pt>
    <dgm:pt modelId="{890675CF-5913-4296-AABB-C74D8FBCA8AB}" type="pres">
      <dgm:prSet presAssocID="{5801D002-C6E6-4341-ABD0-B4C53A9AD024}" presName="node" presStyleLbl="node1" presStyleIdx="2" presStyleCnt="11" custScaleX="102478">
        <dgm:presLayoutVars>
          <dgm:bulletEnabled val="1"/>
        </dgm:presLayoutVars>
      </dgm:prSet>
      <dgm:spPr/>
    </dgm:pt>
    <dgm:pt modelId="{1D2651B7-0DA2-42C6-B256-F08923F32D8E}" type="pres">
      <dgm:prSet presAssocID="{02D5FD1F-3999-43AA-8BFA-207E27C3EB2B}" presName="sibTrans" presStyleCnt="0"/>
      <dgm:spPr/>
    </dgm:pt>
    <dgm:pt modelId="{9F7ACC37-1883-40C3-B279-388718336087}" type="pres">
      <dgm:prSet presAssocID="{48CE9495-0438-4828-AC39-4B871FAB621F}" presName="node" presStyleLbl="node1" presStyleIdx="3" presStyleCnt="11">
        <dgm:presLayoutVars>
          <dgm:bulletEnabled val="1"/>
        </dgm:presLayoutVars>
      </dgm:prSet>
      <dgm:spPr/>
    </dgm:pt>
    <dgm:pt modelId="{40246951-9797-452B-A6D3-350F4EE13A54}" type="pres">
      <dgm:prSet presAssocID="{3AF0B27E-B382-4A68-8FC4-1E74E3A6123B}" presName="sibTrans" presStyleCnt="0"/>
      <dgm:spPr/>
    </dgm:pt>
    <dgm:pt modelId="{6C5729C4-B58E-416A-92C6-6F10C42C2737}" type="pres">
      <dgm:prSet presAssocID="{578926D0-B8F9-4CD5-978A-F40CCE97AAF8}" presName="node" presStyleLbl="node1" presStyleIdx="4" presStyleCnt="11">
        <dgm:presLayoutVars>
          <dgm:bulletEnabled val="1"/>
        </dgm:presLayoutVars>
      </dgm:prSet>
      <dgm:spPr/>
    </dgm:pt>
    <dgm:pt modelId="{90D9A5C3-371B-4C32-86D1-C7F96F8C26DB}" type="pres">
      <dgm:prSet presAssocID="{89AC86DD-4A5B-43A3-83CD-CCD298EF4114}" presName="sibTrans" presStyleCnt="0"/>
      <dgm:spPr/>
    </dgm:pt>
    <dgm:pt modelId="{1338F456-AB5A-4075-8FA6-BAE66675105A}" type="pres">
      <dgm:prSet presAssocID="{8790529F-1C5E-427F-9342-A4DA19DC9D4C}" presName="node" presStyleLbl="node1" presStyleIdx="5" presStyleCnt="11" custLinFactNeighborX="1507" custLinFactNeighborY="2512">
        <dgm:presLayoutVars>
          <dgm:bulletEnabled val="1"/>
        </dgm:presLayoutVars>
      </dgm:prSet>
      <dgm:spPr/>
    </dgm:pt>
    <dgm:pt modelId="{DDAF96A8-8C38-47A6-AAB2-E992D1C676E4}" type="pres">
      <dgm:prSet presAssocID="{26140803-F8B9-47D1-8481-E427D35BD614}" presName="sibTrans" presStyleCnt="0"/>
      <dgm:spPr/>
    </dgm:pt>
    <dgm:pt modelId="{828E16B8-648B-4F79-9984-E63E3285859B}" type="pres">
      <dgm:prSet presAssocID="{4F5B7883-A889-44D1-8B71-1F41EF8E4016}" presName="node" presStyleLbl="node1" presStyleIdx="6" presStyleCnt="11" custLinFactNeighborX="-1428">
        <dgm:presLayoutVars>
          <dgm:bulletEnabled val="1"/>
        </dgm:presLayoutVars>
      </dgm:prSet>
      <dgm:spPr/>
    </dgm:pt>
    <dgm:pt modelId="{48E6E9AC-6A11-43C0-A6A7-5A6A322F7467}" type="pres">
      <dgm:prSet presAssocID="{8D685587-7446-44D7-994B-4696826614B2}" presName="sibTrans" presStyleCnt="0"/>
      <dgm:spPr/>
    </dgm:pt>
    <dgm:pt modelId="{54A73907-19B7-4D78-B915-A24D014A1EAD}" type="pres">
      <dgm:prSet presAssocID="{A85EE56D-B6CD-464E-851D-55242585E722}" presName="node" presStyleLbl="node1" presStyleIdx="7" presStyleCnt="11" custLinFactNeighborX="126">
        <dgm:presLayoutVars>
          <dgm:bulletEnabled val="1"/>
        </dgm:presLayoutVars>
      </dgm:prSet>
      <dgm:spPr/>
    </dgm:pt>
    <dgm:pt modelId="{79487947-044D-4A78-92A9-04CBBFBA01AE}" type="pres">
      <dgm:prSet presAssocID="{3EA2F3BE-20D9-4478-A4EF-BD4668755119}" presName="sibTrans" presStyleCnt="0"/>
      <dgm:spPr/>
    </dgm:pt>
    <dgm:pt modelId="{F0BEE8C6-8985-4DE9-B533-FAD80A6F35F7}" type="pres">
      <dgm:prSet presAssocID="{456B7F81-0843-495E-A466-5BFA28D2C4CB}" presName="node" presStyleLbl="node1" presStyleIdx="8" presStyleCnt="11" custLinFactNeighborY="3144">
        <dgm:presLayoutVars>
          <dgm:bulletEnabled val="1"/>
        </dgm:presLayoutVars>
      </dgm:prSet>
      <dgm:spPr/>
    </dgm:pt>
    <dgm:pt modelId="{B3AEE080-DD0D-478D-BAEE-616D1121983A}" type="pres">
      <dgm:prSet presAssocID="{A232BEC7-9A19-4E83-BF14-FEB124A22EB0}" presName="sibTrans" presStyleCnt="0"/>
      <dgm:spPr/>
    </dgm:pt>
    <dgm:pt modelId="{DB869DAA-3554-42EE-B94D-0430FB3D8EE2}" type="pres">
      <dgm:prSet presAssocID="{A9C30653-39A6-4D29-A1EA-02087EF42BD8}" presName="node" presStyleLbl="node1" presStyleIdx="9" presStyleCnt="11" custLinFactNeighborX="0" custLinFactNeighborY="2511">
        <dgm:presLayoutVars>
          <dgm:bulletEnabled val="1"/>
        </dgm:presLayoutVars>
      </dgm:prSet>
      <dgm:spPr/>
    </dgm:pt>
    <dgm:pt modelId="{02E86830-D271-40C2-B5D8-356CE2CBED4D}" type="pres">
      <dgm:prSet presAssocID="{8148653E-60B1-4F09-A475-CC5B3BD73630}" presName="sibTrans" presStyleCnt="0"/>
      <dgm:spPr/>
    </dgm:pt>
    <dgm:pt modelId="{3DF5B167-C205-45B3-A331-EFB822655A05}" type="pres">
      <dgm:prSet presAssocID="{61D10C69-CD6E-40DD-9146-FDB1D1F984F1}" presName="node" presStyleLbl="node1" presStyleIdx="10" presStyleCnt="11" custLinFactNeighborX="0" custLinFactNeighborY="2511">
        <dgm:presLayoutVars>
          <dgm:bulletEnabled val="1"/>
        </dgm:presLayoutVars>
      </dgm:prSet>
      <dgm:spPr/>
    </dgm:pt>
  </dgm:ptLst>
  <dgm:cxnLst>
    <dgm:cxn modelId="{14702202-47D4-4154-80C1-48AD5A336115}" type="presOf" srcId="{61D10C69-CD6E-40DD-9146-FDB1D1F984F1}" destId="{3DF5B167-C205-45B3-A331-EFB822655A05}" srcOrd="0" destOrd="0" presId="urn:microsoft.com/office/officeart/2005/8/layout/default"/>
    <dgm:cxn modelId="{22589D07-6921-4545-B912-E5FD6A5E9706}" srcId="{F059853B-FDDF-4A9F-95EB-233302509635}" destId="{A85EE56D-B6CD-464E-851D-55242585E722}" srcOrd="7" destOrd="0" parTransId="{A91A4716-14E3-4359-9D67-8E673CF97F24}" sibTransId="{3EA2F3BE-20D9-4478-A4EF-BD4668755119}"/>
    <dgm:cxn modelId="{EB1AB90D-A7ED-4F83-BF9D-0962BFFFE1D7}" type="presOf" srcId="{456B7F81-0843-495E-A466-5BFA28D2C4CB}" destId="{F0BEE8C6-8985-4DE9-B533-FAD80A6F35F7}" srcOrd="0" destOrd="0" presId="urn:microsoft.com/office/officeart/2005/8/layout/default"/>
    <dgm:cxn modelId="{41726B12-6AD2-4A19-82ED-43793D941EC4}" srcId="{F059853B-FDDF-4A9F-95EB-233302509635}" destId="{AC8C5739-CE38-4969-A95D-90FCF42544A2}" srcOrd="1" destOrd="0" parTransId="{E578215B-7014-404C-AD8D-48E8450D7500}" sibTransId="{A4CB8097-4DB3-4171-86FE-7B19EE0540BE}"/>
    <dgm:cxn modelId="{B469071D-4D5E-45F3-B61A-87BCB75ED421}" srcId="{F059853B-FDDF-4A9F-95EB-233302509635}" destId="{4F5B7883-A889-44D1-8B71-1F41EF8E4016}" srcOrd="6" destOrd="0" parTransId="{BFB392A0-4871-4472-851A-B1E7FBBDA759}" sibTransId="{8D685587-7446-44D7-994B-4696826614B2}"/>
    <dgm:cxn modelId="{5F8DA51F-4353-4C9A-8084-A5618B8D1E18}" srcId="{F059853B-FDDF-4A9F-95EB-233302509635}" destId="{8790529F-1C5E-427F-9342-A4DA19DC9D4C}" srcOrd="5" destOrd="0" parTransId="{C4AE614E-0796-460E-B8B9-09843487DD5B}" sibTransId="{26140803-F8B9-47D1-8481-E427D35BD614}"/>
    <dgm:cxn modelId="{CBF79634-3D6E-44A6-92EA-1E84FA16E1B6}" srcId="{F059853B-FDDF-4A9F-95EB-233302509635}" destId="{43EE6BE6-B271-473A-8DB5-FA5015E6B81E}" srcOrd="0" destOrd="0" parTransId="{81153D4A-4FD5-4278-8836-F9B00235C53C}" sibTransId="{5E3943F3-2170-4DBA-AC10-3A276E00D6A7}"/>
    <dgm:cxn modelId="{09F06B3D-6639-4038-9FA7-9416E4B1488D}" type="presOf" srcId="{4F5B7883-A889-44D1-8B71-1F41EF8E4016}" destId="{828E16B8-648B-4F79-9984-E63E3285859B}" srcOrd="0" destOrd="0" presId="urn:microsoft.com/office/officeart/2005/8/layout/default"/>
    <dgm:cxn modelId="{4E170C58-97B5-45C4-8800-D0727F8718AC}" srcId="{F059853B-FDDF-4A9F-95EB-233302509635}" destId="{456B7F81-0843-495E-A466-5BFA28D2C4CB}" srcOrd="8" destOrd="0" parTransId="{CF6841AB-F2C6-4DA6-9DF9-343E33F3C3C2}" sibTransId="{A232BEC7-9A19-4E83-BF14-FEB124A22EB0}"/>
    <dgm:cxn modelId="{9F6B817D-35B1-4954-82B1-514571CA3E89}" type="presOf" srcId="{48CE9495-0438-4828-AC39-4B871FAB621F}" destId="{9F7ACC37-1883-40C3-B279-388718336087}" srcOrd="0" destOrd="0" presId="urn:microsoft.com/office/officeart/2005/8/layout/default"/>
    <dgm:cxn modelId="{DD5EC387-7A2A-4042-8455-9C73ED3B69B8}" srcId="{F059853B-FDDF-4A9F-95EB-233302509635}" destId="{A9C30653-39A6-4D29-A1EA-02087EF42BD8}" srcOrd="9" destOrd="0" parTransId="{AC94206B-1942-40DD-AF0D-3A0B25DF3656}" sibTransId="{8148653E-60B1-4F09-A475-CC5B3BD73630}"/>
    <dgm:cxn modelId="{D864D490-DBF5-4357-8832-D2DD3E5F5593}" srcId="{F059853B-FDDF-4A9F-95EB-233302509635}" destId="{578926D0-B8F9-4CD5-978A-F40CCE97AAF8}" srcOrd="4" destOrd="0" parTransId="{A1F70325-0A28-4BB2-BA37-9B34067BE77E}" sibTransId="{89AC86DD-4A5B-43A3-83CD-CCD298EF4114}"/>
    <dgm:cxn modelId="{8C69B094-FBB7-4372-8982-D89DF1F42283}" type="presOf" srcId="{A9C30653-39A6-4D29-A1EA-02087EF42BD8}" destId="{DB869DAA-3554-42EE-B94D-0430FB3D8EE2}" srcOrd="0" destOrd="0" presId="urn:microsoft.com/office/officeart/2005/8/layout/default"/>
    <dgm:cxn modelId="{CF97079C-0967-4603-9E8C-732F645850B5}" type="presOf" srcId="{A85EE56D-B6CD-464E-851D-55242585E722}" destId="{54A73907-19B7-4D78-B915-A24D014A1EAD}" srcOrd="0" destOrd="0" presId="urn:microsoft.com/office/officeart/2005/8/layout/default"/>
    <dgm:cxn modelId="{78E385AF-2169-49B3-B06E-5EF2359C7C91}" type="presOf" srcId="{F059853B-FDDF-4A9F-95EB-233302509635}" destId="{0FFBDEB0-D9C9-47FA-BA33-1E55BD604C32}" srcOrd="0" destOrd="0" presId="urn:microsoft.com/office/officeart/2005/8/layout/default"/>
    <dgm:cxn modelId="{346687AF-754F-4AB4-9964-E45A118DBC66}" type="presOf" srcId="{8790529F-1C5E-427F-9342-A4DA19DC9D4C}" destId="{1338F456-AB5A-4075-8FA6-BAE66675105A}" srcOrd="0" destOrd="0" presId="urn:microsoft.com/office/officeart/2005/8/layout/default"/>
    <dgm:cxn modelId="{572ACBAF-6B99-4D41-9474-DE97CBDC37DE}" type="presOf" srcId="{AC8C5739-CE38-4969-A95D-90FCF42544A2}" destId="{6F8F10FC-65D5-4CDA-8D50-AB28B23BE6C2}" srcOrd="0" destOrd="0" presId="urn:microsoft.com/office/officeart/2005/8/layout/default"/>
    <dgm:cxn modelId="{17787DB2-6821-4893-8640-1EEEAD5D961B}" type="presOf" srcId="{578926D0-B8F9-4CD5-978A-F40CCE97AAF8}" destId="{6C5729C4-B58E-416A-92C6-6F10C42C2737}" srcOrd="0" destOrd="0" presId="urn:microsoft.com/office/officeart/2005/8/layout/default"/>
    <dgm:cxn modelId="{2428EBBC-1508-417D-A064-52FB8DA5A283}" type="presOf" srcId="{5801D002-C6E6-4341-ABD0-B4C53A9AD024}" destId="{890675CF-5913-4296-AABB-C74D8FBCA8AB}" srcOrd="0" destOrd="0" presId="urn:microsoft.com/office/officeart/2005/8/layout/default"/>
    <dgm:cxn modelId="{F83C56C0-F807-433A-86CF-DBD0424A87E7}" type="presOf" srcId="{43EE6BE6-B271-473A-8DB5-FA5015E6B81E}" destId="{D22B5EA8-FB54-4659-A084-798B71F9BD55}" srcOrd="0" destOrd="0" presId="urn:microsoft.com/office/officeart/2005/8/layout/default"/>
    <dgm:cxn modelId="{306EA5C4-D541-4471-8865-F03CC9BF973F}" srcId="{F059853B-FDDF-4A9F-95EB-233302509635}" destId="{5801D002-C6E6-4341-ABD0-B4C53A9AD024}" srcOrd="2" destOrd="0" parTransId="{06B8DB68-A831-420C-8D5A-87C6B15962F3}" sibTransId="{02D5FD1F-3999-43AA-8BFA-207E27C3EB2B}"/>
    <dgm:cxn modelId="{90E59ED2-A0DB-4BCA-9716-6723657367B3}" srcId="{F059853B-FDDF-4A9F-95EB-233302509635}" destId="{61D10C69-CD6E-40DD-9146-FDB1D1F984F1}" srcOrd="10" destOrd="0" parTransId="{FEBDF615-5854-48D4-BCA6-396FA4C7AFED}" sibTransId="{F8D6261A-BD6B-4B1E-B6DE-1E8D05658FEF}"/>
    <dgm:cxn modelId="{334B98F2-04E7-4E94-920A-1506A8BF894D}" srcId="{F059853B-FDDF-4A9F-95EB-233302509635}" destId="{48CE9495-0438-4828-AC39-4B871FAB621F}" srcOrd="3" destOrd="0" parTransId="{25BC47AE-7789-488F-9B37-E01B7A761E3F}" sibTransId="{3AF0B27E-B382-4A68-8FC4-1E74E3A6123B}"/>
    <dgm:cxn modelId="{51EEC4A3-D98E-416D-8901-1174D3F25BF2}" type="presParOf" srcId="{0FFBDEB0-D9C9-47FA-BA33-1E55BD604C32}" destId="{D22B5EA8-FB54-4659-A084-798B71F9BD55}" srcOrd="0" destOrd="0" presId="urn:microsoft.com/office/officeart/2005/8/layout/default"/>
    <dgm:cxn modelId="{414DFFD4-DDF3-452E-94E9-4E3D111E40F9}" type="presParOf" srcId="{0FFBDEB0-D9C9-47FA-BA33-1E55BD604C32}" destId="{F4965531-AB4D-47FD-9086-7BC9F4048CA5}" srcOrd="1" destOrd="0" presId="urn:microsoft.com/office/officeart/2005/8/layout/default"/>
    <dgm:cxn modelId="{9BB00936-8F96-4E3F-9A88-B892D7380CAC}" type="presParOf" srcId="{0FFBDEB0-D9C9-47FA-BA33-1E55BD604C32}" destId="{6F8F10FC-65D5-4CDA-8D50-AB28B23BE6C2}" srcOrd="2" destOrd="0" presId="urn:microsoft.com/office/officeart/2005/8/layout/default"/>
    <dgm:cxn modelId="{B1469362-29A2-48DA-AA4E-1263139D074C}" type="presParOf" srcId="{0FFBDEB0-D9C9-47FA-BA33-1E55BD604C32}" destId="{14C8CF31-7704-4319-A2AF-BD18FDF84A5B}" srcOrd="3" destOrd="0" presId="urn:microsoft.com/office/officeart/2005/8/layout/default"/>
    <dgm:cxn modelId="{AFEF25DF-3C9E-4A30-AB68-62B1F13C5635}" type="presParOf" srcId="{0FFBDEB0-D9C9-47FA-BA33-1E55BD604C32}" destId="{890675CF-5913-4296-AABB-C74D8FBCA8AB}" srcOrd="4" destOrd="0" presId="urn:microsoft.com/office/officeart/2005/8/layout/default"/>
    <dgm:cxn modelId="{67BAFA4F-205C-490B-9792-AF655D19602A}" type="presParOf" srcId="{0FFBDEB0-D9C9-47FA-BA33-1E55BD604C32}" destId="{1D2651B7-0DA2-42C6-B256-F08923F32D8E}" srcOrd="5" destOrd="0" presId="urn:microsoft.com/office/officeart/2005/8/layout/default"/>
    <dgm:cxn modelId="{74CAA504-B121-4149-9185-F7991BC2A102}" type="presParOf" srcId="{0FFBDEB0-D9C9-47FA-BA33-1E55BD604C32}" destId="{9F7ACC37-1883-40C3-B279-388718336087}" srcOrd="6" destOrd="0" presId="urn:microsoft.com/office/officeart/2005/8/layout/default"/>
    <dgm:cxn modelId="{80CD9A97-A451-47CD-ACED-E2A70F2D7C7D}" type="presParOf" srcId="{0FFBDEB0-D9C9-47FA-BA33-1E55BD604C32}" destId="{40246951-9797-452B-A6D3-350F4EE13A54}" srcOrd="7" destOrd="0" presId="urn:microsoft.com/office/officeart/2005/8/layout/default"/>
    <dgm:cxn modelId="{88A92768-860F-4FA2-8654-5D1DA0F40C47}" type="presParOf" srcId="{0FFBDEB0-D9C9-47FA-BA33-1E55BD604C32}" destId="{6C5729C4-B58E-416A-92C6-6F10C42C2737}" srcOrd="8" destOrd="0" presId="urn:microsoft.com/office/officeart/2005/8/layout/default"/>
    <dgm:cxn modelId="{ADFF388A-C9AD-4DB1-AD50-565E39D18152}" type="presParOf" srcId="{0FFBDEB0-D9C9-47FA-BA33-1E55BD604C32}" destId="{90D9A5C3-371B-4C32-86D1-C7F96F8C26DB}" srcOrd="9" destOrd="0" presId="urn:microsoft.com/office/officeart/2005/8/layout/default"/>
    <dgm:cxn modelId="{D68DCD43-5275-45CF-8D6E-90786771F7A3}" type="presParOf" srcId="{0FFBDEB0-D9C9-47FA-BA33-1E55BD604C32}" destId="{1338F456-AB5A-4075-8FA6-BAE66675105A}" srcOrd="10" destOrd="0" presId="urn:microsoft.com/office/officeart/2005/8/layout/default"/>
    <dgm:cxn modelId="{89741824-0878-4F52-B0E5-D93EAB621CBB}" type="presParOf" srcId="{0FFBDEB0-D9C9-47FA-BA33-1E55BD604C32}" destId="{DDAF96A8-8C38-47A6-AAB2-E992D1C676E4}" srcOrd="11" destOrd="0" presId="urn:microsoft.com/office/officeart/2005/8/layout/default"/>
    <dgm:cxn modelId="{6E73F9FA-6CF8-453B-A774-D6EA71536DB5}" type="presParOf" srcId="{0FFBDEB0-D9C9-47FA-BA33-1E55BD604C32}" destId="{828E16B8-648B-4F79-9984-E63E3285859B}" srcOrd="12" destOrd="0" presId="urn:microsoft.com/office/officeart/2005/8/layout/default"/>
    <dgm:cxn modelId="{C72C4608-8C7B-495C-996C-448B8B421934}" type="presParOf" srcId="{0FFBDEB0-D9C9-47FA-BA33-1E55BD604C32}" destId="{48E6E9AC-6A11-43C0-A6A7-5A6A322F7467}" srcOrd="13" destOrd="0" presId="urn:microsoft.com/office/officeart/2005/8/layout/default"/>
    <dgm:cxn modelId="{F62E0125-5847-4966-AC47-DA8C539D6ED7}" type="presParOf" srcId="{0FFBDEB0-D9C9-47FA-BA33-1E55BD604C32}" destId="{54A73907-19B7-4D78-B915-A24D014A1EAD}" srcOrd="14" destOrd="0" presId="urn:microsoft.com/office/officeart/2005/8/layout/default"/>
    <dgm:cxn modelId="{75C8AFED-5BD1-46CC-9935-E7A504F7C416}" type="presParOf" srcId="{0FFBDEB0-D9C9-47FA-BA33-1E55BD604C32}" destId="{79487947-044D-4A78-92A9-04CBBFBA01AE}" srcOrd="15" destOrd="0" presId="urn:microsoft.com/office/officeart/2005/8/layout/default"/>
    <dgm:cxn modelId="{DF142B53-3779-48D3-9F2E-117060D60941}" type="presParOf" srcId="{0FFBDEB0-D9C9-47FA-BA33-1E55BD604C32}" destId="{F0BEE8C6-8985-4DE9-B533-FAD80A6F35F7}" srcOrd="16" destOrd="0" presId="urn:microsoft.com/office/officeart/2005/8/layout/default"/>
    <dgm:cxn modelId="{C09A406B-CB1B-4FAE-A9AD-6B028539CCE5}" type="presParOf" srcId="{0FFBDEB0-D9C9-47FA-BA33-1E55BD604C32}" destId="{B3AEE080-DD0D-478D-BAEE-616D1121983A}" srcOrd="17" destOrd="0" presId="urn:microsoft.com/office/officeart/2005/8/layout/default"/>
    <dgm:cxn modelId="{8568E0D6-EF96-4460-9914-D47C9A700A57}" type="presParOf" srcId="{0FFBDEB0-D9C9-47FA-BA33-1E55BD604C32}" destId="{DB869DAA-3554-42EE-B94D-0430FB3D8EE2}" srcOrd="18" destOrd="0" presId="urn:microsoft.com/office/officeart/2005/8/layout/default"/>
    <dgm:cxn modelId="{43EA678B-022A-4C56-BD46-324E50A30D06}" type="presParOf" srcId="{0FFBDEB0-D9C9-47FA-BA33-1E55BD604C32}" destId="{02E86830-D271-40C2-B5D8-356CE2CBED4D}" srcOrd="19" destOrd="0" presId="urn:microsoft.com/office/officeart/2005/8/layout/default"/>
    <dgm:cxn modelId="{22C2AB94-5C4E-4973-AF21-7FEDC2560AE4}" type="presParOf" srcId="{0FFBDEB0-D9C9-47FA-BA33-1E55BD604C32}" destId="{3DF5B167-C205-45B3-A331-EFB822655A0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5EA8-FB54-4659-A084-798B71F9BD55}">
      <dsp:nvSpPr>
        <dsp:cNvPr id="0" name=""/>
        <dsp:cNvSpPr/>
      </dsp:nvSpPr>
      <dsp:spPr>
        <a:xfrm>
          <a:off x="475" y="387999"/>
          <a:ext cx="2077070" cy="12462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meals</a:t>
          </a:r>
        </a:p>
      </dsp:txBody>
      <dsp:txXfrm>
        <a:off x="475" y="387999"/>
        <a:ext cx="2077070" cy="1246242"/>
      </dsp:txXfrm>
    </dsp:sp>
    <dsp:sp modelId="{6F8F10FC-65D5-4CDA-8D50-AB28B23BE6C2}">
      <dsp:nvSpPr>
        <dsp:cNvPr id="0" name=""/>
        <dsp:cNvSpPr/>
      </dsp:nvSpPr>
      <dsp:spPr>
        <a:xfrm>
          <a:off x="2285252" y="387999"/>
          <a:ext cx="2077070" cy="1246242"/>
        </a:xfrm>
        <a:prstGeom prst="rect">
          <a:avLst/>
        </a:prstGeom>
        <a:solidFill>
          <a:schemeClr val="accent1">
            <a:shade val="80000"/>
            <a:hueOff val="54560"/>
            <a:satOff val="-5689"/>
            <a:lumOff val="38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Hygiene packets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5252" y="387999"/>
        <a:ext cx="2077070" cy="1246242"/>
      </dsp:txXfrm>
    </dsp:sp>
    <dsp:sp modelId="{890675CF-5913-4296-AABB-C74D8FBCA8AB}">
      <dsp:nvSpPr>
        <dsp:cNvPr id="0" name=""/>
        <dsp:cNvSpPr/>
      </dsp:nvSpPr>
      <dsp:spPr>
        <a:xfrm>
          <a:off x="4570030" y="387999"/>
          <a:ext cx="2128540" cy="1246242"/>
        </a:xfrm>
        <a:prstGeom prst="rect">
          <a:avLst/>
        </a:prstGeom>
        <a:solidFill>
          <a:schemeClr val="accent1">
            <a:shade val="80000"/>
            <a:hueOff val="109120"/>
            <a:satOff val="-11378"/>
            <a:lumOff val="76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clothing/Uniforms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0030" y="387999"/>
        <a:ext cx="2128540" cy="1246242"/>
      </dsp:txXfrm>
    </dsp:sp>
    <dsp:sp modelId="{9F7ACC37-1883-40C3-B279-388718336087}">
      <dsp:nvSpPr>
        <dsp:cNvPr id="0" name=""/>
        <dsp:cNvSpPr/>
      </dsp:nvSpPr>
      <dsp:spPr>
        <a:xfrm>
          <a:off x="6906277" y="387999"/>
          <a:ext cx="2077070" cy="1246242"/>
        </a:xfrm>
        <a:prstGeom prst="rect">
          <a:avLst/>
        </a:prstGeom>
        <a:solidFill>
          <a:schemeClr val="accent1">
            <a:shade val="80000"/>
            <a:hueOff val="163680"/>
            <a:satOff val="-17068"/>
            <a:lumOff val="114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Transportation Resources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6277" y="387999"/>
        <a:ext cx="2077070" cy="1246242"/>
      </dsp:txXfrm>
    </dsp:sp>
    <dsp:sp modelId="{6C5729C4-B58E-416A-92C6-6F10C42C2737}">
      <dsp:nvSpPr>
        <dsp:cNvPr id="0" name=""/>
        <dsp:cNvSpPr/>
      </dsp:nvSpPr>
      <dsp:spPr>
        <a:xfrm>
          <a:off x="26210" y="1841948"/>
          <a:ext cx="2077070" cy="1246242"/>
        </a:xfrm>
        <a:prstGeom prst="rect">
          <a:avLst/>
        </a:prstGeom>
        <a:solidFill>
          <a:schemeClr val="accent1">
            <a:shade val="80000"/>
            <a:hueOff val="218239"/>
            <a:satOff val="-22757"/>
            <a:lumOff val="15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fees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10" y="1841948"/>
        <a:ext cx="2077070" cy="1246242"/>
      </dsp:txXfrm>
    </dsp:sp>
    <dsp:sp modelId="{1338F456-AB5A-4075-8FA6-BAE66675105A}">
      <dsp:nvSpPr>
        <dsp:cNvPr id="0" name=""/>
        <dsp:cNvSpPr/>
      </dsp:nvSpPr>
      <dsp:spPr>
        <a:xfrm>
          <a:off x="2342289" y="1873254"/>
          <a:ext cx="2077070" cy="1246242"/>
        </a:xfrm>
        <a:prstGeom prst="rect">
          <a:avLst/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Birth certificates, immunizations and/or records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2289" y="1873254"/>
        <a:ext cx="2077070" cy="1246242"/>
      </dsp:txXfrm>
    </dsp:sp>
    <dsp:sp modelId="{828E16B8-648B-4F79-9984-E63E3285859B}">
      <dsp:nvSpPr>
        <dsp:cNvPr id="0" name=""/>
        <dsp:cNvSpPr/>
      </dsp:nvSpPr>
      <dsp:spPr>
        <a:xfrm>
          <a:off x="4566104" y="1841948"/>
          <a:ext cx="2077070" cy="1246242"/>
        </a:xfrm>
        <a:prstGeom prst="rect">
          <a:avLst/>
        </a:prstGeom>
        <a:solidFill>
          <a:schemeClr val="accent1">
            <a:shade val="80000"/>
            <a:hueOff val="327359"/>
            <a:satOff val="-34135"/>
            <a:lumOff val="229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Athletic fees and equipment required to participate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6104" y="1841948"/>
        <a:ext cx="2077070" cy="1246242"/>
      </dsp:txXfrm>
    </dsp:sp>
    <dsp:sp modelId="{54A73907-19B7-4D78-B915-A24D014A1EAD}">
      <dsp:nvSpPr>
        <dsp:cNvPr id="0" name=""/>
        <dsp:cNvSpPr/>
      </dsp:nvSpPr>
      <dsp:spPr>
        <a:xfrm>
          <a:off x="6883159" y="1841948"/>
          <a:ext cx="2077070" cy="1246242"/>
        </a:xfrm>
        <a:prstGeom prst="rect">
          <a:avLst/>
        </a:prstGeom>
        <a:solidFill>
          <a:schemeClr val="accent1">
            <a:shade val="80000"/>
            <a:hueOff val="381919"/>
            <a:satOff val="-39824"/>
            <a:lumOff val="267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School supplies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3159" y="1841948"/>
        <a:ext cx="2077070" cy="1246242"/>
      </dsp:txXfrm>
    </dsp:sp>
    <dsp:sp modelId="{F0BEE8C6-8985-4DE9-B533-FAD80A6F35F7}">
      <dsp:nvSpPr>
        <dsp:cNvPr id="0" name=""/>
        <dsp:cNvSpPr/>
      </dsp:nvSpPr>
      <dsp:spPr>
        <a:xfrm>
          <a:off x="1168598" y="3335080"/>
          <a:ext cx="2077070" cy="1246242"/>
        </a:xfrm>
        <a:prstGeom prst="rect">
          <a:avLst/>
        </a:prstGeom>
        <a:solidFill>
          <a:schemeClr val="accent1">
            <a:shade val="80000"/>
            <a:hueOff val="436479"/>
            <a:satOff val="-45514"/>
            <a:lumOff val="305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Field trip cost support-case by case</a:t>
          </a:r>
        </a:p>
      </dsp:txBody>
      <dsp:txXfrm>
        <a:off x="1168598" y="3335080"/>
        <a:ext cx="2077070" cy="1246242"/>
      </dsp:txXfrm>
    </dsp:sp>
    <dsp:sp modelId="{DB869DAA-3554-42EE-B94D-0430FB3D8EE2}">
      <dsp:nvSpPr>
        <dsp:cNvPr id="0" name=""/>
        <dsp:cNvSpPr/>
      </dsp:nvSpPr>
      <dsp:spPr>
        <a:xfrm>
          <a:off x="3453376" y="3327191"/>
          <a:ext cx="2077070" cy="1246242"/>
        </a:xfrm>
        <a:prstGeom prst="rect">
          <a:avLst/>
        </a:prstGeom>
        <a:solidFill>
          <a:schemeClr val="accent1">
            <a:shade val="80000"/>
            <a:hueOff val="491039"/>
            <a:satOff val="-51203"/>
            <a:lumOff val="343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Tutoring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3376" y="3327191"/>
        <a:ext cx="2077070" cy="1246242"/>
      </dsp:txXfrm>
    </dsp:sp>
    <dsp:sp modelId="{3DF5B167-C205-45B3-A331-EFB822655A05}">
      <dsp:nvSpPr>
        <dsp:cNvPr id="0" name=""/>
        <dsp:cNvSpPr/>
      </dsp:nvSpPr>
      <dsp:spPr>
        <a:xfrm>
          <a:off x="5738153" y="3327191"/>
          <a:ext cx="2077070" cy="1246242"/>
        </a:xfrm>
        <a:prstGeom prst="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Cap and Gowns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8153" y="3327191"/>
        <a:ext cx="2077070" cy="124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3A8F3-7166-431B-8872-F86DE13FDAE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7717-9ACE-4DD5-872D-4DA7085ED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6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5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47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8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MV- established in 1987.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7717-9ACE-4DD5-872D-4DA7085EDA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4570-74FD-7F0D-6014-EA728DFB8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79BF5-8DDB-3960-6978-8086EA878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FBCD0-D7B6-CD2E-34A0-1E19AACF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4E37-5522-AB90-4391-C554FBA4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9CD6-B9C5-1E1E-8114-64A71827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9B20-6782-D037-30BC-9F116EC7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B32A4-DA8A-75D2-5C3D-5A766198E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3F4F-4687-116E-B212-D51F3E44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3AC5F-1EF6-0DE7-5619-EFAED9BA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7B337-32F1-33A9-F4E2-F845B8B4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1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C5FE8-0385-2578-5D38-98D7E6BB7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C06A7-DC2A-0F33-C198-7BC5194D3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7126F-8425-8B02-D977-E1C186A5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E9C09-EB8D-B153-4E19-5E0FD6E9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FC75-29F6-B2CB-4B58-77C09B5B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E773-C396-6354-9882-C16CF87F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8A3D-E2D6-7C09-135F-09332F9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5704D-657D-A570-947C-E919AF7D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71C99-FB97-2A58-C0EA-70125D16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0685-08ED-2E78-0DDA-A014DE3B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9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50D5-3B0D-9264-F009-FF2BFD4E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89CEB-21A5-681E-63B9-238B3927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50423-E468-FBAD-EF05-83830D26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7756-55FC-5D7F-F2EA-B025F032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07815-250D-8075-5766-2E268C1E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1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AE41-3FAD-978B-698F-E2144E4F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16B2-DCF5-4386-95A4-B34EF75F9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023F8-9914-837A-12A1-965FFCB8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E6440-E562-5F04-5FD4-64626F56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F071B-5E91-D02F-A17E-5A7060F4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5EC05-DEBD-D407-47C8-9CA9C3AE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0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2025-A6BA-6B36-3551-487F97B9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59317-1B22-6EF0-A096-3220810E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586B7-BCEF-6E4A-6D33-C8602C0AF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74890-8F61-D0AA-7A80-83C135DA2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B094F-7023-A1C3-B53E-E02C49335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90F5C-E589-350B-4890-F94CAAD5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145DC-CA01-FECE-5BE5-14FF60D1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33DA5-D9B3-872B-385D-A31D897E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BDFF-F700-99A6-95B8-B5DF879F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E1184-3880-DBCE-5066-EC99F1E7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22CDC-C02D-A11B-ECDD-06FFE3F5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AF87E-C634-9C46-337C-C13E2FC1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DFE53-FAC0-6353-0B8D-C89CB316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763C-A222-5DE4-F6E6-7B4C90C4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E7519-06D1-044B-F08D-C025618B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2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D082-0F23-C7D7-FD91-D025AA01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6CDD-6444-96BA-7979-17256A2A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2ACAF-8DD3-33BD-4455-076C9D51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704A9-53A7-9D15-F902-C538C596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E9F66-3A80-AD9D-04A3-1D44BE08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AA05-CD97-0E54-9932-2A39D2DA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1502-DF6E-FF57-365F-59F82D87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898B2-6B82-E315-D01C-2F0202C96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15B44-B00B-5842-0421-6E3B2C96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3F235-0C1D-2D82-9592-A0BBB6E0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667C-F9FC-7BB5-AA40-CAD1D98A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148D5-FADB-DA5D-0F71-6FA098FE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7F255-060D-9E94-0CB8-D861D94C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E75D7-03D6-B21E-B6D0-9F9416FAE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AAB96-DD5E-18FD-27D9-3D39B9C23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93CC95-0670-EC41-8F10-B2CEF9E1FC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0CD02-B7B3-7BD3-E252-12B208D74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5638-A0D3-C610-5FFF-88C5DB125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6A7D30-52C4-6A42-8ADE-397A0C04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estor.gonzalezroman@washoeschools.net" TargetMode="External"/><Relationship Id="rId4" Type="http://schemas.openxmlformats.org/officeDocument/2006/relationships/hyperlink" Target="mailto:estor.gonzalezroman@washoeschools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932FE-38F7-2789-7D88-DD8EF03F5792}"/>
              </a:ext>
            </a:extLst>
          </p:cNvPr>
          <p:cNvSpPr txBox="1"/>
          <p:nvPr/>
        </p:nvSpPr>
        <p:spPr>
          <a:xfrm>
            <a:off x="912628" y="2001838"/>
            <a:ext cx="1036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in Transition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F70CA-C392-A49B-B681-4856404C4456}"/>
              </a:ext>
            </a:extLst>
          </p:cNvPr>
          <p:cNvSpPr txBox="1"/>
          <p:nvPr/>
        </p:nvSpPr>
        <p:spPr>
          <a:xfrm>
            <a:off x="999461" y="3139002"/>
            <a:ext cx="10279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 Vohland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McKinney-Vento Homeless Liaison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10/28/2024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3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EDCB2-F2C1-01ED-5344-8C13E8D6FBC2}"/>
              </a:ext>
            </a:extLst>
          </p:cNvPr>
          <p:cNvSpPr txBox="1"/>
          <p:nvPr/>
        </p:nvSpPr>
        <p:spPr>
          <a:xfrm>
            <a:off x="496111" y="207239"/>
            <a:ext cx="1152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the Possible Signs of Homelessness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F402E2DF-D698-FEBA-AD77-808D2AF1B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69" y="1828063"/>
            <a:ext cx="36551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Physical Signs: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Chronic hunger, hoarding of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Poor grooming/hygiene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Fatigue and inability to concentrate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Chronic health problems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517E054-2597-2C70-F793-7895CF95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937" y="1824375"/>
            <a:ext cx="344320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Signs: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Shame, low self-esteem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shyness, nervousness, or withdrawal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Anger, aggression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change in behavior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establishing relationships and building trust</a:t>
            </a:r>
          </a:p>
          <a:p>
            <a:endParaRPr lang="en-US" altLang="en-US" sz="2000" b="1" dirty="0">
              <a:latin typeface="Abadi Extra Light" panose="020B02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84F06-832C-166D-8DF5-99180492DFDA}"/>
              </a:ext>
            </a:extLst>
          </p:cNvPr>
          <p:cNvSpPr txBox="1"/>
          <p:nvPr/>
        </p:nvSpPr>
        <p:spPr>
          <a:xfrm>
            <a:off x="7761833" y="1814962"/>
            <a:ext cx="43076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Signs: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clean clothes and school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absence, tardiness, change of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 unprepared: no homework, books, papers requiring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staying with grandparents, other relatives,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taking care of parents or siblings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44461-F492-9506-4606-7E9BE9FF7770}"/>
              </a:ext>
            </a:extLst>
          </p:cNvPr>
          <p:cNvSpPr txBox="1"/>
          <p:nvPr/>
        </p:nvSpPr>
        <p:spPr>
          <a:xfrm>
            <a:off x="3666096" y="899838"/>
            <a:ext cx="4679005" cy="70788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that could be attributed to student experiencing homelessness:</a:t>
            </a:r>
          </a:p>
        </p:txBody>
      </p:sp>
    </p:spTree>
    <p:extLst>
      <p:ext uri="{BB962C8B-B14F-4D97-AF65-F5344CB8AC3E}">
        <p14:creationId xmlns:p14="http://schemas.microsoft.com/office/powerpoint/2010/main" val="424186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75788-95C0-B1E7-0401-3BA23D471CA3}"/>
              </a:ext>
            </a:extLst>
          </p:cNvPr>
          <p:cNvSpPr txBox="1"/>
          <p:nvPr/>
        </p:nvSpPr>
        <p:spPr>
          <a:xfrm>
            <a:off x="779834" y="232810"/>
            <a:ext cx="10807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WCSD Policy for Identifying Students Experiencing Homelessness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32521-E3DA-6783-5580-D5C1512283EB}"/>
              </a:ext>
            </a:extLst>
          </p:cNvPr>
          <p:cNvSpPr txBox="1"/>
          <p:nvPr/>
        </p:nvSpPr>
        <p:spPr>
          <a:xfrm>
            <a:off x="191310" y="1679692"/>
            <a:ext cx="118093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WCSD schools are required to appoint a designated advocate at each school site to work in collaboration with CIT Homeless Liaisons to identify, assess needs, and remove barriers of students who are experiencing homelessness.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advocates coordi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nate with front office staff, clinical aids, kitchen staff, teachers, etc. to complete CIT Eligibility Referrals for students who meet the criteria of homelessness defined by McKinney-Vento.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hool advocates verify information on the referrals with legal guardian/caregiver/unaccompanied youth and assess educational needs.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advocates submit CIT Eligibility Referral to CIT office for eligibility determination by designated CIT Liaison based on the information verified on the referral by the school advocate.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advocates maintain communication with the student/family experiencing homelessness to determine the ongoing supports and/or resources needed to ensure a successful educational experience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2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87549"/>
            <a:ext cx="12192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93D36-5BD3-229C-A697-84EE6D0A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7" y="258417"/>
            <a:ext cx="4921955" cy="6268072"/>
          </a:xfrm>
          <a:prstGeom prst="rect">
            <a:avLst/>
          </a:prstGeom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4D0506-FC2B-6BA4-BD07-E9492F7F42B0}"/>
              </a:ext>
            </a:extLst>
          </p:cNvPr>
          <p:cNvSpPr txBox="1"/>
          <p:nvPr/>
        </p:nvSpPr>
        <p:spPr>
          <a:xfrm>
            <a:off x="5685769" y="1791369"/>
            <a:ext cx="5821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 Eligibility Referral Application</a:t>
            </a:r>
          </a:p>
        </p:txBody>
      </p:sp>
    </p:spTree>
    <p:extLst>
      <p:ext uri="{BB962C8B-B14F-4D97-AF65-F5344CB8AC3E}">
        <p14:creationId xmlns:p14="http://schemas.microsoft.com/office/powerpoint/2010/main" val="426393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790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8F771-1713-2D08-E428-321528D96220}"/>
              </a:ext>
            </a:extLst>
          </p:cNvPr>
          <p:cNvSpPr txBox="1"/>
          <p:nvPr/>
        </p:nvSpPr>
        <p:spPr>
          <a:xfrm>
            <a:off x="2169264" y="200025"/>
            <a:ext cx="737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3F09D-B172-1DA6-0DA9-C2A74C310EE3}"/>
              </a:ext>
            </a:extLst>
          </p:cNvPr>
          <p:cNvSpPr txBox="1"/>
          <p:nvPr/>
        </p:nvSpPr>
        <p:spPr>
          <a:xfrm>
            <a:off x="3993201" y="955640"/>
            <a:ext cx="372569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completes CIT Eligibility Referral Application.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C4DF4-1414-CEF2-3B34-5F2BBAAFC97A}"/>
              </a:ext>
            </a:extLst>
          </p:cNvPr>
          <p:cNvSpPr txBox="1"/>
          <p:nvPr/>
        </p:nvSpPr>
        <p:spPr>
          <a:xfrm>
            <a:off x="3993201" y="1748827"/>
            <a:ext cx="3725693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form immediately upon completion to CIT office.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E1E29-D561-7236-E203-94C2486382DA}"/>
              </a:ext>
            </a:extLst>
          </p:cNvPr>
          <p:cNvSpPr txBox="1"/>
          <p:nvPr/>
        </p:nvSpPr>
        <p:spPr>
          <a:xfrm>
            <a:off x="3993200" y="2532382"/>
            <a:ext cx="3725693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copy of the CIT Eligibility Referral immediately to the school’s kitchen manager.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2C743-5865-4F09-61F2-AF652BFB725D}"/>
              </a:ext>
            </a:extLst>
          </p:cNvPr>
          <p:cNvSpPr txBox="1"/>
          <p:nvPr/>
        </p:nvSpPr>
        <p:spPr>
          <a:xfrm>
            <a:off x="7903114" y="2532382"/>
            <a:ext cx="413755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will begin receiving free school meals when CIT Eligibility Referral is received by the kitchen manager.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41E26-92E6-13CA-874C-16E8FBF1E4E9}"/>
              </a:ext>
            </a:extLst>
          </p:cNvPr>
          <p:cNvSpPr txBox="1"/>
          <p:nvPr/>
        </p:nvSpPr>
        <p:spPr>
          <a:xfrm>
            <a:off x="3993200" y="3578087"/>
            <a:ext cx="3725694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Export sent to Nutrition Services.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5BAEF-D870-6855-FA33-00C5FA5E5711}"/>
              </a:ext>
            </a:extLst>
          </p:cNvPr>
          <p:cNvSpPr txBox="1"/>
          <p:nvPr/>
        </p:nvSpPr>
        <p:spPr>
          <a:xfrm>
            <a:off x="3993200" y="4411280"/>
            <a:ext cx="3725694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identified as CIT in the daily export are updated in the Nutrition Services database “WEB smart” to receive free school meals for the entire school year.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68A8764-7ED1-8D9A-5904-2DF8B41DC044}"/>
              </a:ext>
            </a:extLst>
          </p:cNvPr>
          <p:cNvSpPr/>
          <p:nvPr/>
        </p:nvSpPr>
        <p:spPr>
          <a:xfrm>
            <a:off x="5548953" y="1515760"/>
            <a:ext cx="221985" cy="2891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10C33B6-492D-3C69-205F-2A8632F8A976}"/>
              </a:ext>
            </a:extLst>
          </p:cNvPr>
          <p:cNvSpPr/>
          <p:nvPr/>
        </p:nvSpPr>
        <p:spPr>
          <a:xfrm>
            <a:off x="5566920" y="2313391"/>
            <a:ext cx="221985" cy="2891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64955F7-498E-4546-7E08-BD8BA9879DD1}"/>
              </a:ext>
            </a:extLst>
          </p:cNvPr>
          <p:cNvSpPr/>
          <p:nvPr/>
        </p:nvSpPr>
        <p:spPr>
          <a:xfrm>
            <a:off x="5554694" y="3388392"/>
            <a:ext cx="221985" cy="2891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382B29D-5CCC-5771-95A6-4D024807F2EF}"/>
              </a:ext>
            </a:extLst>
          </p:cNvPr>
          <p:cNvSpPr/>
          <p:nvPr/>
        </p:nvSpPr>
        <p:spPr>
          <a:xfrm>
            <a:off x="5565367" y="4167132"/>
            <a:ext cx="221985" cy="2891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4DAD085-F08A-7B03-9E14-48D89CEE4DD7}"/>
              </a:ext>
            </a:extLst>
          </p:cNvPr>
          <p:cNvSpPr/>
          <p:nvPr/>
        </p:nvSpPr>
        <p:spPr>
          <a:xfrm>
            <a:off x="7620928" y="3008068"/>
            <a:ext cx="380152" cy="2628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51B08F-AF38-C3F4-9316-A1594C997144}"/>
              </a:ext>
            </a:extLst>
          </p:cNvPr>
          <p:cNvSpPr/>
          <p:nvPr/>
        </p:nvSpPr>
        <p:spPr>
          <a:xfrm>
            <a:off x="151331" y="1698856"/>
            <a:ext cx="3482494" cy="2761138"/>
          </a:xfrm>
          <a:prstGeom prst="ellipse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 schools receive FRL for all students regardless of income or housing status</a:t>
            </a:r>
          </a:p>
        </p:txBody>
      </p:sp>
    </p:spTree>
    <p:extLst>
      <p:ext uri="{BB962C8B-B14F-4D97-AF65-F5344CB8AC3E}">
        <p14:creationId xmlns:p14="http://schemas.microsoft.com/office/powerpoint/2010/main" val="168131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2EC35-2EB8-5CED-16AC-3346F634C93F}"/>
              </a:ext>
            </a:extLst>
          </p:cNvPr>
          <p:cNvSpPr txBox="1"/>
          <p:nvPr/>
        </p:nvSpPr>
        <p:spPr>
          <a:xfrm>
            <a:off x="3326860" y="322402"/>
            <a:ext cx="5087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2C8B2-3BAD-2F06-08B5-4D488D27A23C}"/>
              </a:ext>
            </a:extLst>
          </p:cNvPr>
          <p:cNvSpPr txBox="1"/>
          <p:nvPr/>
        </p:nvSpPr>
        <p:spPr>
          <a:xfrm>
            <a:off x="1288915" y="1690062"/>
            <a:ext cx="4581728" cy="34778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meet enrollment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needs not being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adequate school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appropriate school clothing/uniforms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213EE-1B0B-F123-C0EF-B58CC34A5B63}"/>
              </a:ext>
            </a:extLst>
          </p:cNvPr>
          <p:cNvSpPr txBox="1"/>
          <p:nvPr/>
        </p:nvSpPr>
        <p:spPr>
          <a:xfrm>
            <a:off x="6321360" y="1687225"/>
            <a:ext cx="4581725" cy="34778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Transiency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Unaware of the M-Vento definition of homelessness and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Unaware of educational rights and resources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Fearful of child welfare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caused by housing status</a:t>
            </a:r>
          </a:p>
        </p:txBody>
      </p:sp>
    </p:spTree>
    <p:extLst>
      <p:ext uri="{BB962C8B-B14F-4D97-AF65-F5344CB8AC3E}">
        <p14:creationId xmlns:p14="http://schemas.microsoft.com/office/powerpoint/2010/main" val="70765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8C190-1614-9C47-57AD-535184699926}"/>
              </a:ext>
            </a:extLst>
          </p:cNvPr>
          <p:cNvSpPr txBox="1"/>
          <p:nvPr/>
        </p:nvSpPr>
        <p:spPr>
          <a:xfrm>
            <a:off x="3618690" y="368440"/>
            <a:ext cx="4727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Rights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096499-783F-F5D4-94C9-BB0F1BFE7A85}"/>
              </a:ext>
            </a:extLst>
          </p:cNvPr>
          <p:cNvSpPr txBox="1">
            <a:spLocks/>
          </p:cNvSpPr>
          <p:nvPr/>
        </p:nvSpPr>
        <p:spPr>
          <a:xfrm>
            <a:off x="1302026" y="1461003"/>
            <a:ext cx="9887246" cy="3171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McKinney-Vento requires immediate enrollment in any public school that peers living in the same attendance area are eligible to attend even when lacking: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residency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Guardianship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certificates, school records, or other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records, including immunization records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dress code items, including uniforms</a:t>
            </a:r>
          </a:p>
          <a:p>
            <a:pPr algn="l"/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term “enroll” and “enrollment” include attending classes and full participation in school activities.</a:t>
            </a:r>
          </a:p>
          <a:p>
            <a:pPr lvl="1"/>
            <a:endParaRPr lang="en-US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196CE-79B8-C341-ABC7-CDFCB249C0FC}"/>
              </a:ext>
            </a:extLst>
          </p:cNvPr>
          <p:cNvSpPr txBox="1"/>
          <p:nvPr/>
        </p:nvSpPr>
        <p:spPr>
          <a:xfrm>
            <a:off x="1196008" y="4683334"/>
            <a:ext cx="9471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Unaccompanied youth are required immediate enrollment without a parent or legal guardian present and are afforded the same enrollment rights as above.</a:t>
            </a:r>
          </a:p>
        </p:txBody>
      </p:sp>
    </p:spTree>
    <p:extLst>
      <p:ext uri="{BB962C8B-B14F-4D97-AF65-F5344CB8AC3E}">
        <p14:creationId xmlns:p14="http://schemas.microsoft.com/office/powerpoint/2010/main" val="384097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8C190-1614-9C47-57AD-535184699926}"/>
              </a:ext>
            </a:extLst>
          </p:cNvPr>
          <p:cNvSpPr txBox="1"/>
          <p:nvPr/>
        </p:nvSpPr>
        <p:spPr>
          <a:xfrm>
            <a:off x="3608962" y="322402"/>
            <a:ext cx="544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Rights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096499-783F-F5D4-94C9-BB0F1BFE7A85}"/>
              </a:ext>
            </a:extLst>
          </p:cNvPr>
          <p:cNvSpPr txBox="1">
            <a:spLocks/>
          </p:cNvSpPr>
          <p:nvPr/>
        </p:nvSpPr>
        <p:spPr>
          <a:xfrm>
            <a:off x="1206229" y="1461002"/>
            <a:ext cx="9983043" cy="3935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F9E98E-A890-35BB-A0F6-837F8A3D61F7}"/>
              </a:ext>
            </a:extLst>
          </p:cNvPr>
          <p:cNvSpPr txBox="1">
            <a:spLocks/>
          </p:cNvSpPr>
          <p:nvPr/>
        </p:nvSpPr>
        <p:spPr>
          <a:xfrm>
            <a:off x="862129" y="1160337"/>
            <a:ext cx="10671242" cy="4578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experiencing homelessness have the right to enroll in:</a:t>
            </a:r>
          </a:p>
          <a:p>
            <a:pPr lvl="1" algn="l">
              <a:buFont typeface="Wingdings" panose="05000000000000000000" pitchFamily="2" charset="2"/>
              <a:buChar char="v"/>
            </a:pPr>
            <a:endParaRPr lang="en-US" b="1" i="1" u="sng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Wingdings" panose="05000000000000000000" pitchFamily="2" charset="2"/>
              <a:buChar char="v"/>
            </a:pPr>
            <a:r>
              <a:rPr lang="en-US" b="1" i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school of origin</a:t>
            </a:r>
          </a:p>
          <a:p>
            <a:pPr lvl="2" algn="l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school that a child or youth attended when permanently housed, or </a:t>
            </a:r>
          </a:p>
          <a:p>
            <a:pPr lvl="2" algn="l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school in which the child or youth was last enrolled.</a:t>
            </a:r>
          </a:p>
          <a:p>
            <a:pPr lvl="3" algn="l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public preschools</a:t>
            </a:r>
          </a:p>
          <a:p>
            <a:pPr lvl="3" algn="l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receiving schools</a:t>
            </a:r>
          </a:p>
          <a:p>
            <a:pPr lvl="1" algn="l">
              <a:buFont typeface="Wingdings" panose="05000000000000000000" pitchFamily="2" charset="2"/>
              <a:buChar char="v"/>
            </a:pPr>
            <a:endParaRPr lang="en-US" b="1" i="1" u="sng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Wingdings" panose="05000000000000000000" pitchFamily="2" charset="2"/>
              <a:buChar char="v"/>
            </a:pPr>
            <a:r>
              <a:rPr lang="en-US" b="1" i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attendance area school (zoned school)</a:t>
            </a:r>
          </a:p>
          <a:p>
            <a:pPr lvl="2" algn="l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public school that non-homeless students who live in the attendance area in which the child or youth is living are eligible to attend. </a:t>
            </a:r>
          </a:p>
          <a:p>
            <a:pPr lvl="3"/>
            <a:endParaRPr lang="en-US" sz="1500" dirty="0"/>
          </a:p>
          <a:p>
            <a:pPr lvl="3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9440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8C190-1614-9C47-57AD-535184699926}"/>
              </a:ext>
            </a:extLst>
          </p:cNvPr>
          <p:cNvSpPr txBox="1"/>
          <p:nvPr/>
        </p:nvSpPr>
        <p:spPr>
          <a:xfrm>
            <a:off x="3833928" y="353136"/>
            <a:ext cx="4727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Origin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096499-783F-F5D4-94C9-BB0F1BFE7A85}"/>
              </a:ext>
            </a:extLst>
          </p:cNvPr>
          <p:cNvSpPr txBox="1">
            <a:spLocks/>
          </p:cNvSpPr>
          <p:nvPr/>
        </p:nvSpPr>
        <p:spPr>
          <a:xfrm>
            <a:off x="1206229" y="1461002"/>
            <a:ext cx="9983043" cy="3935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F9E98E-A890-35BB-A0F6-837F8A3D61F7}"/>
              </a:ext>
            </a:extLst>
          </p:cNvPr>
          <p:cNvSpPr txBox="1">
            <a:spLocks/>
          </p:cNvSpPr>
          <p:nvPr/>
        </p:nvSpPr>
        <p:spPr>
          <a:xfrm>
            <a:off x="2651231" y="1282521"/>
            <a:ext cx="8538041" cy="4578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</a:p>
          <a:p>
            <a:pPr lvl="3"/>
            <a:endParaRPr lang="en-US" sz="1500" dirty="0"/>
          </a:p>
          <a:p>
            <a:pPr lvl="3"/>
            <a:endParaRPr lang="en-US" sz="15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68592EE-4E73-7C37-9997-D124265B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106" y="1579215"/>
            <a:ext cx="4183673" cy="345992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457200" lvl="1" indent="0" algn="l"/>
            <a:endParaRPr lang="en-US" altLang="en-US" sz="20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</a:endParaRPr>
          </a:p>
          <a:p>
            <a:pPr marL="457200" lvl="1" indent="0" algn="l"/>
            <a:r>
              <a:rPr lang="en-US" alt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Why school of Origin?</a:t>
            </a:r>
          </a:p>
          <a:p>
            <a:pPr lvl="1" algn="l">
              <a:buFontTx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Students who switch schools frequently score lower on standardized tests.</a:t>
            </a:r>
          </a:p>
          <a:p>
            <a:pPr lvl="1" algn="l">
              <a:buFontTx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It takes youth 4-6 months to recover academically after changing schools.</a:t>
            </a:r>
          </a:p>
          <a:p>
            <a:pPr lvl="1" algn="l">
              <a:buFontTx/>
              <a:buChar char="•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It provides them with one constant in a life of variables.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53334-16BE-1972-58D5-815FE0A7F434}"/>
              </a:ext>
            </a:extLst>
          </p:cNvPr>
          <p:cNvSpPr txBox="1"/>
          <p:nvPr/>
        </p:nvSpPr>
        <p:spPr>
          <a:xfrm>
            <a:off x="6197749" y="1334346"/>
            <a:ext cx="5089123" cy="40626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 remaining at school of origin is in the best interest of students’ social, emotional, and academic needs.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students have the right to attend the school of origin for the duration of homelessness. 42 U.S.C. § 11432(g)(3)(A)(i)(II)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transportation to remain at school of origin when in the student’s best interest.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8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9B425-97C5-B9B1-BC1F-EDBD4B59FA53}"/>
              </a:ext>
            </a:extLst>
          </p:cNvPr>
          <p:cNvSpPr txBox="1"/>
          <p:nvPr/>
        </p:nvSpPr>
        <p:spPr>
          <a:xfrm>
            <a:off x="3532761" y="322402"/>
            <a:ext cx="512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6F8C8-DFDC-8C12-0291-52FDAEFC4673}"/>
              </a:ext>
            </a:extLst>
          </p:cNvPr>
          <p:cNvSpPr txBox="1"/>
          <p:nvPr/>
        </p:nvSpPr>
        <p:spPr>
          <a:xfrm>
            <a:off x="161111" y="1324610"/>
            <a:ext cx="11559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department’s system is not able to accept handwritten requests. Please make sure to type into the document and email or submit electronically to: 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tor.gonzalezroman@washoeschools.net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B74B9-3792-EA26-4CF8-2031C9160613}"/>
              </a:ext>
            </a:extLst>
          </p:cNvPr>
          <p:cNvSpPr txBox="1"/>
          <p:nvPr/>
        </p:nvSpPr>
        <p:spPr>
          <a:xfrm>
            <a:off x="161111" y="2452024"/>
            <a:ext cx="1155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 has district vehicles to provide temporary transportation while a bus is routed, or other accommodations are being set up.  Please email  at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nestor.gonzalezroman@washoeschools.net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call @ 775-353-6936 immediately to schedule temporary transportation with CIT district vehicles to avoid students missing school.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8A1E-05F9-9E41-EC78-6195A93F5E62}"/>
              </a:ext>
            </a:extLst>
          </p:cNvPr>
          <p:cNvSpPr txBox="1"/>
          <p:nvPr/>
        </p:nvSpPr>
        <p:spPr>
          <a:xfrm>
            <a:off x="161111" y="3948889"/>
            <a:ext cx="1044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have transportation written into their IEP must work with the student’s special education case manager </a:t>
            </a:r>
            <a:r>
              <a:rPr lang="en-US" sz="2000" b="1" i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 Transportation to arrange transportation.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55EA2-3D0F-AFA7-F25C-6A903A0F5D44}"/>
              </a:ext>
            </a:extLst>
          </p:cNvPr>
          <p:cNvSpPr txBox="1"/>
          <p:nvPr/>
        </p:nvSpPr>
        <p:spPr>
          <a:xfrm>
            <a:off x="161111" y="4857570"/>
            <a:ext cx="103723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transportation resources in lieu of a school bus being denied: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RTC bus passes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Mileage reimbursement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A5456-3C9A-5A41-7D6A-02F01AA3B493}"/>
              </a:ext>
            </a:extLst>
          </p:cNvPr>
          <p:cNvSpPr txBox="1"/>
          <p:nvPr/>
        </p:nvSpPr>
        <p:spPr>
          <a:xfrm>
            <a:off x="6096001" y="2017643"/>
            <a:ext cx="54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Request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33390-67F9-CC1C-2EE2-A0F37338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01" y="173272"/>
            <a:ext cx="5073953" cy="6511455"/>
          </a:xfrm>
          <a:prstGeom prst="rect">
            <a:avLst/>
          </a:prstGeom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55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072FD-A99B-ED92-5104-08FC12992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8" y="214008"/>
            <a:ext cx="8386733" cy="5939133"/>
          </a:xfrm>
          <a:prstGeom prst="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D85C0B-389F-8806-8CAF-0BB5294410DB}"/>
              </a:ext>
            </a:extLst>
          </p:cNvPr>
          <p:cNvSpPr txBox="1"/>
          <p:nvPr/>
        </p:nvSpPr>
        <p:spPr>
          <a:xfrm>
            <a:off x="8655120" y="836579"/>
            <a:ext cx="34046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WCSD </a:t>
            </a:r>
          </a:p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Department </a:t>
            </a:r>
          </a:p>
          <a:p>
            <a:pPr algn="ctr"/>
            <a:endParaRPr lang="en-US" sz="4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in Transition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9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8CE0B0-3DD3-24CF-D1AD-1C224710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09334" y="0"/>
            <a:ext cx="14401334" cy="6858000"/>
          </a:xfrm>
          <a:prstGeom prst="rect">
            <a:avLst/>
          </a:prstGeom>
        </p:spPr>
      </p:pic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153636"/>
              </p:ext>
            </p:extLst>
          </p:nvPr>
        </p:nvGraphicFramePr>
        <p:xfrm>
          <a:off x="1222922" y="1085518"/>
          <a:ext cx="8983823" cy="49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2250060-5662-26CE-F5AF-7A1FC522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060" y="243176"/>
            <a:ext cx="4310270" cy="10247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 Resources</a:t>
            </a:r>
          </a:p>
        </p:txBody>
      </p:sp>
    </p:spTree>
    <p:extLst>
      <p:ext uri="{BB962C8B-B14F-4D97-AF65-F5344CB8AC3E}">
        <p14:creationId xmlns:p14="http://schemas.microsoft.com/office/powerpoint/2010/main" val="25969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6A84C-2263-CB5E-59FD-323945664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0" y="812320"/>
            <a:ext cx="4037770" cy="4591461"/>
          </a:xfrm>
          <a:prstGeom prst="rect">
            <a:avLst/>
          </a:prstGeom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61A69F-E12A-4567-AD86-E23162178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769" y="812321"/>
            <a:ext cx="3647661" cy="4591461"/>
          </a:xfrm>
          <a:prstGeom prst="rect">
            <a:avLst/>
          </a:prstGeom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EFBB7-5098-6FA8-8E72-D3F341B069AC}"/>
              </a:ext>
            </a:extLst>
          </p:cNvPr>
          <p:cNvSpPr txBox="1"/>
          <p:nvPr/>
        </p:nvSpPr>
        <p:spPr>
          <a:xfrm>
            <a:off x="8106725" y="1498973"/>
            <a:ext cx="4126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Request and Check Reimbursement Requests</a:t>
            </a:r>
          </a:p>
        </p:txBody>
      </p:sp>
    </p:spTree>
    <p:extLst>
      <p:ext uri="{BB962C8B-B14F-4D97-AF65-F5344CB8AC3E}">
        <p14:creationId xmlns:p14="http://schemas.microsoft.com/office/powerpoint/2010/main" val="303796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78F29-F5AD-594C-629A-27E8AC8A2E5C}"/>
              </a:ext>
            </a:extLst>
          </p:cNvPr>
          <p:cNvSpPr txBox="1"/>
          <p:nvPr/>
        </p:nvSpPr>
        <p:spPr>
          <a:xfrm>
            <a:off x="165370" y="314089"/>
            <a:ext cx="12026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McKinney-Vento Assistance Act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U.S.C. §11434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710C1-2C7B-AD39-3683-5FE1AC0D455E}"/>
              </a:ext>
            </a:extLst>
          </p:cNvPr>
          <p:cNvSpPr txBox="1"/>
          <p:nvPr/>
        </p:nvSpPr>
        <p:spPr>
          <a:xfrm>
            <a:off x="806302" y="1887280"/>
            <a:ext cx="105793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law that requires equal educational access, attendance, services, and success for children and youth experiencing homelessness as defined by law.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homelessness as individuals who lack a fixed, regular, or adequate nighttime residence.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SEAs to designate an Office of State Coordinator that can sufficiently carry out duties in the Act. 42 U.S.C. §11434a(2)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LEAs to designate a liaison(s) for students experiencing homelessness who can carry out the duties described in the law 42 U.S.C. §11432(g)(1)(J)(ii).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1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2000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15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6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710C1-2C7B-AD39-3683-5FE1AC0D455E}"/>
              </a:ext>
            </a:extLst>
          </p:cNvPr>
          <p:cNvSpPr txBox="1"/>
          <p:nvPr/>
        </p:nvSpPr>
        <p:spPr>
          <a:xfrm>
            <a:off x="806302" y="1352690"/>
            <a:ext cx="1057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5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7D7C3-05F6-90ED-EDAC-CD2FA2D4E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3" y="1023134"/>
            <a:ext cx="5457238" cy="4740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8B9B87-C287-8E73-6D18-ED5D7EDB3D97}"/>
              </a:ext>
            </a:extLst>
          </p:cNvPr>
          <p:cNvSpPr txBox="1"/>
          <p:nvPr/>
        </p:nvSpPr>
        <p:spPr>
          <a:xfrm>
            <a:off x="6506732" y="1670018"/>
            <a:ext cx="4724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McKinney-Vento Act applies to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federally funded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preschools. This means children 0-5 experiencing homelessness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same rights and can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enroll immediately in preschools without the typically required documents (if space is available); continue attending their preschool even if they move out of the attendance area; and receive transportation to preschool.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68E94-55DF-F1B8-FAE1-86525B9BB4C7}"/>
              </a:ext>
            </a:extLst>
          </p:cNvPr>
          <p:cNvSpPr txBox="1"/>
          <p:nvPr/>
        </p:nvSpPr>
        <p:spPr>
          <a:xfrm>
            <a:off x="1165150" y="249699"/>
            <a:ext cx="1022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McKinney-Vento and Early Childhood</a:t>
            </a:r>
          </a:p>
        </p:txBody>
      </p:sp>
    </p:spTree>
    <p:extLst>
      <p:ext uri="{BB962C8B-B14F-4D97-AF65-F5344CB8AC3E}">
        <p14:creationId xmlns:p14="http://schemas.microsoft.com/office/powerpoint/2010/main" val="169859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710C1-2C7B-AD39-3683-5FE1AC0D455E}"/>
              </a:ext>
            </a:extLst>
          </p:cNvPr>
          <p:cNvSpPr txBox="1"/>
          <p:nvPr/>
        </p:nvSpPr>
        <p:spPr>
          <a:xfrm>
            <a:off x="806302" y="1352690"/>
            <a:ext cx="1057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5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BD628-3676-0B57-3BA8-52E79E29C14C}"/>
              </a:ext>
            </a:extLst>
          </p:cNvPr>
          <p:cNvSpPr txBox="1"/>
          <p:nvPr/>
        </p:nvSpPr>
        <p:spPr>
          <a:xfrm>
            <a:off x="262647" y="276761"/>
            <a:ext cx="11517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Guidance and Early Childhood 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43D17-B3E1-67C7-778F-25EA8F6C76B8}"/>
              </a:ext>
            </a:extLst>
          </p:cNvPr>
          <p:cNvSpPr txBox="1"/>
          <p:nvPr/>
        </p:nvSpPr>
        <p:spPr>
          <a:xfrm>
            <a:off x="2167646" y="1817245"/>
            <a:ext cx="8171233" cy="1015663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McKinney-Vento plans must include procedures that ensure that children experiencing homelessness have access to public preschool programs administered by the SEA or LEA.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A3AE5-EA01-399C-64D0-42D926939C66}"/>
              </a:ext>
            </a:extLst>
          </p:cNvPr>
          <p:cNvSpPr txBox="1"/>
          <p:nvPr/>
        </p:nvSpPr>
        <p:spPr>
          <a:xfrm>
            <a:off x="2167646" y="4489647"/>
            <a:ext cx="8171235" cy="10156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Preschools are included in the school of origin definition.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416B9-4416-589B-B6C2-F8CCC358F9DD}"/>
              </a:ext>
            </a:extLst>
          </p:cNvPr>
          <p:cNvSpPr txBox="1"/>
          <p:nvPr/>
        </p:nvSpPr>
        <p:spPr>
          <a:xfrm>
            <a:off x="2167646" y="3147615"/>
            <a:ext cx="8171234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Local Liaisons must ensure access to Head Start, early intervention (IDEA part C), and other preschool programs administered by the LEA.</a:t>
            </a:r>
          </a:p>
        </p:txBody>
      </p:sp>
    </p:spTree>
    <p:extLst>
      <p:ext uri="{BB962C8B-B14F-4D97-AF65-F5344CB8AC3E}">
        <p14:creationId xmlns:p14="http://schemas.microsoft.com/office/powerpoint/2010/main" val="298102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0551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78F29-F5AD-594C-629A-27E8AC8A2E5C}"/>
              </a:ext>
            </a:extLst>
          </p:cNvPr>
          <p:cNvSpPr txBox="1"/>
          <p:nvPr/>
        </p:nvSpPr>
        <p:spPr>
          <a:xfrm>
            <a:off x="3837013" y="234695"/>
            <a:ext cx="451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lang="en-US" sz="4000" b="1" dirty="0">
                <a:solidFill>
                  <a:srgbClr val="015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43812-D1D2-DA6A-F9A4-0FE7F1A3E977}"/>
              </a:ext>
            </a:extLst>
          </p:cNvPr>
          <p:cNvSpPr txBox="1"/>
          <p:nvPr/>
        </p:nvSpPr>
        <p:spPr>
          <a:xfrm>
            <a:off x="2675106" y="1612732"/>
            <a:ext cx="6994188" cy="57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899FD-83EB-77A2-53F2-08D2102C85DC}"/>
              </a:ext>
            </a:extLst>
          </p:cNvPr>
          <p:cNvSpPr txBox="1"/>
          <p:nvPr/>
        </p:nvSpPr>
        <p:spPr>
          <a:xfrm>
            <a:off x="2108248" y="1143413"/>
            <a:ext cx="2600246" cy="16083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</a:rPr>
              <a:t>Doubled Up: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bg1"/>
                </a:solidFill>
              </a:rPr>
              <a:t>Sharing housing</a:t>
            </a:r>
            <a:r>
              <a:rPr lang="en-US" sz="1200" b="1" i="1" u="sng" kern="1200" dirty="0">
                <a:solidFill>
                  <a:schemeClr val="bg1"/>
                </a:solidFill>
              </a:rPr>
              <a:t> of </a:t>
            </a:r>
            <a:r>
              <a:rPr lang="en-US" sz="1200" kern="1200" dirty="0">
                <a:solidFill>
                  <a:schemeClr val="bg1"/>
                </a:solidFill>
              </a:rPr>
              <a:t>others due to financial hardship.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FDA68-EF7B-4CD4-7425-493324F495EB}"/>
              </a:ext>
            </a:extLst>
          </p:cNvPr>
          <p:cNvSpPr txBox="1"/>
          <p:nvPr/>
        </p:nvSpPr>
        <p:spPr>
          <a:xfrm>
            <a:off x="7483502" y="1161098"/>
            <a:ext cx="2535034" cy="16161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</a:rPr>
              <a:t>Motels/Hotels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98899-DFA6-21CA-AA4C-8C81F9950E1F}"/>
              </a:ext>
            </a:extLst>
          </p:cNvPr>
          <p:cNvSpPr txBox="1"/>
          <p:nvPr/>
        </p:nvSpPr>
        <p:spPr>
          <a:xfrm>
            <a:off x="4828481" y="1143413"/>
            <a:ext cx="2535034" cy="163582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>
              <a:solidFill>
                <a:schemeClr val="bg1"/>
              </a:solidFill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</a:rPr>
              <a:t>Emergency, transitional, and/or homeless shelters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900" kern="1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45F5A-D49D-04E2-FB3B-6CB4EBA8AB1A}"/>
              </a:ext>
            </a:extLst>
          </p:cNvPr>
          <p:cNvSpPr txBox="1"/>
          <p:nvPr/>
        </p:nvSpPr>
        <p:spPr>
          <a:xfrm>
            <a:off x="4828482" y="2883603"/>
            <a:ext cx="2535034" cy="16161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Gill Sans"/>
                <a:ea typeface="ＭＳ Ｐゴシック" charset="0"/>
                <a:cs typeface="ＭＳ Ｐゴシック" charset="0"/>
              </a:rPr>
              <a:t>Unsheltered: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bg1"/>
                </a:solidFill>
                <a:latin typeface="Gill Sans"/>
                <a:ea typeface="ＭＳ Ｐゴシック" charset="0"/>
                <a:cs typeface="ＭＳ Ｐゴシック" charset="0"/>
              </a:rPr>
              <a:t>Living in cars, RV parks, abandoned buildings, or similar settings.</a:t>
            </a:r>
            <a:endParaRPr lang="en-US" sz="1200" kern="12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D7FE6F-60F0-C18E-D33F-5094815961F0}"/>
              </a:ext>
            </a:extLst>
          </p:cNvPr>
          <p:cNvSpPr txBox="1"/>
          <p:nvPr/>
        </p:nvSpPr>
        <p:spPr>
          <a:xfrm>
            <a:off x="2108248" y="2873654"/>
            <a:ext cx="2600246" cy="16161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bg1"/>
                </a:solidFill>
                <a:latin typeface="Gill Sans"/>
              </a:rPr>
              <a:t>Inadequate or substandard living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89CDF-7060-9619-DC4A-09F03224670A}"/>
              </a:ext>
            </a:extLst>
          </p:cNvPr>
          <p:cNvSpPr txBox="1"/>
          <p:nvPr/>
        </p:nvSpPr>
        <p:spPr>
          <a:xfrm>
            <a:off x="7483504" y="2889430"/>
            <a:ext cx="2603793" cy="15845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b="1" kern="1200" dirty="0"/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b="1" kern="1200" dirty="0">
              <a:latin typeface="Gill Sans"/>
            </a:endParaRP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Gill Sans"/>
              </a:rPr>
              <a:t>Unaccompanied youth: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Gill Sans"/>
              </a:rPr>
              <a:t>Children who are not in the physical custody of a parent or legal guardian </a:t>
            </a:r>
            <a:r>
              <a:rPr lang="en-US" sz="1200" b="1" i="1" u="sng" kern="1200" dirty="0">
                <a:latin typeface="Gill Sans"/>
              </a:rPr>
              <a:t>AND </a:t>
            </a:r>
            <a:r>
              <a:rPr lang="en-US" sz="1200" kern="1200" dirty="0">
                <a:latin typeface="Gill Sans"/>
              </a:rPr>
              <a:t>living in one of the situations above.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Gill Sans"/>
              </a:rPr>
              <a:t>Including students who are on runaway status</a:t>
            </a:r>
            <a:r>
              <a:rPr lang="en-US" sz="900" kern="1200" dirty="0">
                <a:latin typeface="Gill Sans"/>
              </a:rPr>
              <a:t>.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kern="1200" dirty="0">
              <a:latin typeface="Gill Sans"/>
            </a:endParaRP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kern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CB621-F276-B01E-2CB2-49BC77184750}"/>
              </a:ext>
            </a:extLst>
          </p:cNvPr>
          <p:cNvSpPr txBox="1"/>
          <p:nvPr/>
        </p:nvSpPr>
        <p:spPr>
          <a:xfrm>
            <a:off x="4828482" y="4541808"/>
            <a:ext cx="2535034" cy="161613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Migrant and/or Refugees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When living in one of the situations above.</a:t>
            </a:r>
            <a:endParaRPr lang="en-US" sz="12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4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7D893-38B2-F878-D65F-B64F7918A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2" y="266028"/>
            <a:ext cx="5537060" cy="6325943"/>
          </a:xfrm>
          <a:prstGeom prst="rect">
            <a:avLst/>
          </a:prstGeom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152E1-36C0-E66D-49C9-BFD38FF22757}"/>
              </a:ext>
            </a:extLst>
          </p:cNvPr>
          <p:cNvSpPr txBox="1"/>
          <p:nvPr/>
        </p:nvSpPr>
        <p:spPr>
          <a:xfrm>
            <a:off x="6432004" y="1836762"/>
            <a:ext cx="55370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flowchart is meant to aid you in the process of completing eligibility referrals to determine a student’s eligibility as homeless under the McKinney-Vento Act (42 U.S.C. 11431 </a:t>
            </a:r>
            <a:r>
              <a:rPr lang="en-US" sz="2000" b="0" i="1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seq.</a:t>
            </a:r>
            <a:r>
              <a:rPr lang="en-US" sz="2000" b="0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but it may not capture every housing situation. 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making determinations, see the related issue brief from the National Center for Homeless Education at https://nche.ed.gov/wp-content/uploads/2018/10/det_elig.pdf. 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32473-9246-82EE-31C2-780A09145EE4}"/>
              </a:ext>
            </a:extLst>
          </p:cNvPr>
          <p:cNvSpPr txBox="1"/>
          <p:nvPr/>
        </p:nvSpPr>
        <p:spPr>
          <a:xfrm>
            <a:off x="6096000" y="56132"/>
            <a:ext cx="5984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Flowchart for McKinney-Vento Eligibility</a:t>
            </a:r>
          </a:p>
        </p:txBody>
      </p:sp>
    </p:spTree>
    <p:extLst>
      <p:ext uri="{BB962C8B-B14F-4D97-AF65-F5344CB8AC3E}">
        <p14:creationId xmlns:p14="http://schemas.microsoft.com/office/powerpoint/2010/main" val="190783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728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9CE69-48CB-341D-DBDC-B66C10E89A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2" t="2818" r="1753" b="3325"/>
          <a:stretch/>
        </p:blipFill>
        <p:spPr>
          <a:xfrm>
            <a:off x="265882" y="573653"/>
            <a:ext cx="7467607" cy="5527275"/>
          </a:xfrm>
          <a:prstGeom prst="rect">
            <a:avLst/>
          </a:prstGeom>
          <a:ln w="38100">
            <a:solidFill>
              <a:srgbClr val="01528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2226EC-DFF9-F4D1-2986-2547CE1A0AF9}"/>
              </a:ext>
            </a:extLst>
          </p:cNvPr>
          <p:cNvSpPr txBox="1"/>
          <p:nvPr/>
        </p:nvSpPr>
        <p:spPr>
          <a:xfrm>
            <a:off x="7989651" y="2325884"/>
            <a:ext cx="4202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Unaccompanied Youth Flowchart</a:t>
            </a:r>
          </a:p>
        </p:txBody>
      </p:sp>
    </p:spTree>
    <p:extLst>
      <p:ext uri="{BB962C8B-B14F-4D97-AF65-F5344CB8AC3E}">
        <p14:creationId xmlns:p14="http://schemas.microsoft.com/office/powerpoint/2010/main" val="380146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98FD-9E7C-76B8-8289-C52128DE6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2D4C-85AE-AA6E-6623-E34E2F0A1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037EA-D7A9-F2C9-C5DB-A433B2AD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1B789-6EFB-F9A6-72FD-CDC323380CC6}"/>
              </a:ext>
            </a:extLst>
          </p:cNvPr>
          <p:cNvSpPr txBox="1"/>
          <p:nvPr/>
        </p:nvSpPr>
        <p:spPr>
          <a:xfrm>
            <a:off x="963038" y="322402"/>
            <a:ext cx="1009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the Identification of  Students Experiencing Homelessness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7703C-FB92-983E-9BC0-6553530FB3B9}"/>
              </a:ext>
            </a:extLst>
          </p:cNvPr>
          <p:cNvSpPr txBox="1"/>
          <p:nvPr/>
        </p:nvSpPr>
        <p:spPr>
          <a:xfrm>
            <a:off x="603114" y="1968243"/>
            <a:ext cx="108171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professional development provided to designated school site advocates, front office staff, nursing/clinical aid staff, nutrition services, WCSD bus drivers, teachers, administration, and local community agencies. </a:t>
            </a:r>
          </a:p>
          <a:p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awareness in school buildings and commonly frequented establishments.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 of the relationships between school staff and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barriers to the identification and/or enrollment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sibling identification.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4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SD Swoosh Template" id="{E89510AB-36DF-C24B-A404-55A3E38750AF}" vid="{901456E9-4BA5-2446-BC90-446A85C20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18198</TotalTime>
  <Words>1531</Words>
  <Application>Microsoft Office PowerPoint</Application>
  <PresentationFormat>Widescreen</PresentationFormat>
  <Paragraphs>211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Abadi Extra Light</vt:lpstr>
      <vt:lpstr>Aptos</vt:lpstr>
      <vt:lpstr>Aptos Display</vt:lpstr>
      <vt:lpstr>Arial</vt:lpstr>
      <vt:lpstr>Courier New</vt:lpstr>
      <vt:lpstr>Gill Sans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Gillis, Melissa</dc:creator>
  <cp:lastModifiedBy>Vohland, Victoria</cp:lastModifiedBy>
  <cp:revision>36</cp:revision>
  <dcterms:created xsi:type="dcterms:W3CDTF">2024-07-24T21:28:17Z</dcterms:created>
  <dcterms:modified xsi:type="dcterms:W3CDTF">2024-10-28T20:39:02Z</dcterms:modified>
</cp:coreProperties>
</file>